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 (MS)" panose="020F0502020204030204" pitchFamily="34" charset="0"/>
      <p:regular r:id="rId11"/>
    </p:embeddedFont>
    <p:embeddedFont>
      <p:font typeface="Calibri (MS) Bold" panose="020F0702030404030204" pitchFamily="34" charset="0"/>
      <p:regular r:id="rId12"/>
      <p:bold r:id="rId13"/>
    </p:embeddedFont>
    <p:embeddedFont>
      <p:font typeface="Calibri (MS) Bold Italics" panose="020F07020304040A0204" pitchFamily="34" charset="0"/>
      <p:regular r:id="rId14"/>
      <p:bold r:id="rId15"/>
      <p:italic r:id="rId16"/>
      <p:boldItalic r:id="rId17"/>
    </p:embeddedFont>
    <p:embeddedFont>
      <p:font typeface="Calibri (MS) Italics" panose="020F05020202040A0204" pitchFamily="34" charset="0"/>
      <p:regular r:id="rId18"/>
      <p:italic r:id="rId19"/>
    </p:embeddedFont>
    <p:embeddedFont>
      <p:font typeface="Canva Sans Bold Italics" panose="020B0803030501040103" pitchFamily="34" charset="0"/>
      <p:regular r:id="rId20"/>
      <p:bold r:id="rId21"/>
      <p:italic r:id="rId22"/>
      <p:boldItalic r:id="rId23"/>
    </p:embeddedFont>
    <p:embeddedFont>
      <p:font typeface="Canva Sans Italics" panose="020B0503030501040103" pitchFamily="34" charset="0"/>
      <p:regular r:id="rId24"/>
      <p:italic r:id="rId25"/>
    </p:embeddedFont>
    <p:embeddedFont>
      <p:font typeface="Recoleta 1" pitchFamily="2" charset="77"/>
      <p:regular r:id="rId26"/>
    </p:embeddedFont>
    <p:embeddedFont>
      <p:font typeface="Recoleta 1 Bold" pitchFamily="2" charset="77"/>
      <p:regular r:id="rId27"/>
      <p:bold r:id="rId28"/>
    </p:embeddedFont>
    <p:embeddedFont>
      <p:font typeface="Recoleta 2 Bold" pitchFamily="2" charset="7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586" autoAdjust="0"/>
  </p:normalViewPr>
  <p:slideViewPr>
    <p:cSldViewPr>
      <p:cViewPr varScale="1">
        <p:scale>
          <a:sx n="66" d="100"/>
          <a:sy n="66" d="100"/>
        </p:scale>
        <p:origin x="216" y="4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F90B2-3585-4285-9E12-169937E13F6B}" type="datetimeFigureOut">
              <a:rPr lang="en-US" smtClean="0"/>
              <a:t>12/28/25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4CC02-CA18-4BB8-9D58-734087D9A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92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4CC02-CA18-4BB8-9D58-734087D9A0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53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7355" y="247669"/>
            <a:ext cx="17713290" cy="9791663"/>
            <a:chOff x="0" y="0"/>
            <a:chExt cx="4665229" cy="2578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5228" cy="2578874"/>
            </a:xfrm>
            <a:custGeom>
              <a:avLst/>
              <a:gdLst/>
              <a:ahLst/>
              <a:cxnLst/>
              <a:rect l="l" t="t" r="r" b="b"/>
              <a:pathLst>
                <a:path w="4665228" h="2578874">
                  <a:moveTo>
                    <a:pt x="0" y="0"/>
                  </a:moveTo>
                  <a:lnTo>
                    <a:pt x="4665228" y="0"/>
                  </a:lnTo>
                  <a:lnTo>
                    <a:pt x="4665228" y="2578874"/>
                  </a:lnTo>
                  <a:lnTo>
                    <a:pt x="0" y="2578874"/>
                  </a:lnTo>
                  <a:close/>
                </a:path>
              </a:pathLst>
            </a:custGeom>
            <a:solidFill>
              <a:srgbClr val="006C3F">
                <a:alpha val="1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665229" cy="2636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96282" y="2598576"/>
            <a:ext cx="4095436" cy="409543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t="-38888" b="-3888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052604" y="954364"/>
            <a:ext cx="6182791" cy="226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53"/>
              </a:lnSpc>
              <a:spcBef>
                <a:spcPct val="0"/>
              </a:spcBef>
            </a:pPr>
            <a:r>
              <a:rPr lang="en-US" sz="10966" b="1">
                <a:solidFill>
                  <a:srgbClr val="006C3F"/>
                </a:solidFill>
                <a:latin typeface="Recoleta 1 Bold"/>
                <a:ea typeface="Recoleta 1 Bold"/>
                <a:cs typeface="Recoleta 1 Bold"/>
                <a:sym typeface="Recoleta 1 Bold"/>
              </a:rPr>
              <a:t>ChowPal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07286" y="6735694"/>
            <a:ext cx="10273429" cy="72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b="1" i="1">
                <a:solidFill>
                  <a:srgbClr val="006C3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Connecting Culture, Cooking, and Community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8115" y="7946738"/>
            <a:ext cx="14951770" cy="66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Ritujit Chaudhury | Rhea Roy | Prakriti Mishra | Shamsheer Hussain | Nehal Vaiti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7355" y="247669"/>
            <a:ext cx="17713290" cy="9791663"/>
            <a:chOff x="0" y="0"/>
            <a:chExt cx="4665229" cy="2578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5228" cy="2578874"/>
            </a:xfrm>
            <a:custGeom>
              <a:avLst/>
              <a:gdLst/>
              <a:ahLst/>
              <a:cxnLst/>
              <a:rect l="l" t="t" r="r" b="b"/>
              <a:pathLst>
                <a:path w="4665228" h="2578874">
                  <a:moveTo>
                    <a:pt x="0" y="0"/>
                  </a:moveTo>
                  <a:lnTo>
                    <a:pt x="4665228" y="0"/>
                  </a:lnTo>
                  <a:lnTo>
                    <a:pt x="4665228" y="2578874"/>
                  </a:lnTo>
                  <a:lnTo>
                    <a:pt x="0" y="2578874"/>
                  </a:lnTo>
                  <a:close/>
                </a:path>
              </a:pathLst>
            </a:custGeom>
            <a:solidFill>
              <a:srgbClr val="006C3F">
                <a:alpha val="1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665229" cy="2636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574938" y="6106161"/>
            <a:ext cx="3138124" cy="3040058"/>
          </a:xfrm>
          <a:custGeom>
            <a:avLst/>
            <a:gdLst/>
            <a:ahLst/>
            <a:cxnLst/>
            <a:rect l="l" t="t" r="r" b="b"/>
            <a:pathLst>
              <a:path w="3138124" h="3040058">
                <a:moveTo>
                  <a:pt x="0" y="0"/>
                </a:moveTo>
                <a:lnTo>
                  <a:pt x="3138124" y="0"/>
                </a:lnTo>
                <a:lnTo>
                  <a:pt x="3138124" y="3040057"/>
                </a:lnTo>
                <a:lnTo>
                  <a:pt x="0" y="3040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14350" y="2918796"/>
            <a:ext cx="17259300" cy="2613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 i="1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“ChowPal bridges the gap between craving your grandmother's biryani and actually cooking it abroad. We connect international students with culturally authentic recipes, real-time ethnic grocery inventory, and a community of fellow home cooks, turning homesickness into home cooking.”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74938" y="342900"/>
            <a:ext cx="2721141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b="1" dirty="0">
                <a:solidFill>
                  <a:srgbClr val="006C3F"/>
                </a:solidFill>
                <a:latin typeface="Recoleta 1 Bold"/>
                <a:ea typeface="Recoleta 1 Bold"/>
                <a:cs typeface="Recoleta 1 Bold"/>
                <a:sym typeface="Recoleta 1 Bold"/>
              </a:rPr>
              <a:t>Vision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7355" y="247669"/>
            <a:ext cx="17713290" cy="9791663"/>
            <a:chOff x="0" y="0"/>
            <a:chExt cx="4665229" cy="2578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5228" cy="2578874"/>
            </a:xfrm>
            <a:custGeom>
              <a:avLst/>
              <a:gdLst/>
              <a:ahLst/>
              <a:cxnLst/>
              <a:rect l="l" t="t" r="r" b="b"/>
              <a:pathLst>
                <a:path w="4665228" h="2578874">
                  <a:moveTo>
                    <a:pt x="0" y="0"/>
                  </a:moveTo>
                  <a:lnTo>
                    <a:pt x="4665228" y="0"/>
                  </a:lnTo>
                  <a:lnTo>
                    <a:pt x="4665228" y="2578874"/>
                  </a:lnTo>
                  <a:lnTo>
                    <a:pt x="0" y="2578874"/>
                  </a:lnTo>
                  <a:close/>
                </a:path>
              </a:pathLst>
            </a:custGeom>
            <a:solidFill>
              <a:srgbClr val="006C3F">
                <a:alpha val="1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665229" cy="2636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22034" y="3089643"/>
            <a:ext cx="15401029" cy="1044032"/>
            <a:chOff x="0" y="0"/>
            <a:chExt cx="4056238" cy="2749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56238" cy="274971"/>
            </a:xfrm>
            <a:custGeom>
              <a:avLst/>
              <a:gdLst/>
              <a:ahLst/>
              <a:cxnLst/>
              <a:rect l="l" t="t" r="r" b="b"/>
              <a:pathLst>
                <a:path w="4056238" h="274971">
                  <a:moveTo>
                    <a:pt x="0" y="0"/>
                  </a:moveTo>
                  <a:lnTo>
                    <a:pt x="4056238" y="0"/>
                  </a:lnTo>
                  <a:lnTo>
                    <a:pt x="4056238" y="274971"/>
                  </a:lnTo>
                  <a:lnTo>
                    <a:pt x="0" y="274971"/>
                  </a:lnTo>
                  <a:close/>
                </a:path>
              </a:pathLst>
            </a:custGeom>
            <a:solidFill>
              <a:srgbClr val="4CA62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056238" cy="332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640"/>
                </a:lnSpc>
              </a:pPr>
              <a:r>
                <a:rPr lang="en-US" sz="2600" b="1" i="1" dirty="0">
                  <a:solidFill>
                    <a:srgbClr val="FFFFFF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Real-time inventory visibility - </a:t>
              </a:r>
            </a:p>
            <a:p>
              <a:pPr algn="l">
                <a:lnSpc>
                  <a:spcPts val="3640"/>
                </a:lnSpc>
              </a:pPr>
              <a:r>
                <a:rPr lang="en-US" sz="2600" i="1" dirty="0">
                  <a:solidFill>
                    <a:srgbClr val="FFFFFF"/>
                  </a:solidFill>
                  <a:latin typeface="Canva Sans Italics"/>
                  <a:ea typeface="Canva Sans Italics"/>
                  <a:cs typeface="Canva Sans Italics"/>
                  <a:sym typeface="Canva Sans Italics"/>
                </a:rPr>
                <a:t>Students want to know what's in stock before traveling 45+ minutes.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22034" y="4488656"/>
            <a:ext cx="15401029" cy="1044032"/>
            <a:chOff x="0" y="0"/>
            <a:chExt cx="4056238" cy="2749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56238" cy="274971"/>
            </a:xfrm>
            <a:custGeom>
              <a:avLst/>
              <a:gdLst/>
              <a:ahLst/>
              <a:cxnLst/>
              <a:rect l="l" t="t" r="r" b="b"/>
              <a:pathLst>
                <a:path w="4056238" h="274971">
                  <a:moveTo>
                    <a:pt x="0" y="0"/>
                  </a:moveTo>
                  <a:lnTo>
                    <a:pt x="4056238" y="0"/>
                  </a:lnTo>
                  <a:lnTo>
                    <a:pt x="4056238" y="274971"/>
                  </a:lnTo>
                  <a:lnTo>
                    <a:pt x="0" y="274971"/>
                  </a:lnTo>
                  <a:close/>
                </a:path>
              </a:pathLst>
            </a:custGeom>
            <a:solidFill>
              <a:srgbClr val="4CA626">
                <a:alpha val="48627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056238" cy="332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640"/>
                </a:lnSpc>
              </a:pPr>
              <a:r>
                <a:rPr lang="en-US" sz="2600" b="1" i="1" dirty="0">
                  <a:solidFill>
                    <a:srgbClr val="FFFFFF">
                      <a:alpha val="48627"/>
                    </a:srgbClr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Trusted, culturally authentic recipes -</a:t>
              </a:r>
            </a:p>
            <a:p>
              <a:pPr algn="l">
                <a:lnSpc>
                  <a:spcPts val="3640"/>
                </a:lnSpc>
              </a:pPr>
              <a:r>
                <a:rPr lang="en-US" sz="2600" b="1" i="1" dirty="0">
                  <a:solidFill>
                    <a:srgbClr val="FFFFFF">
                      <a:alpha val="48627"/>
                    </a:srgbClr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</a:t>
              </a:r>
              <a:r>
                <a:rPr lang="en-US" sz="2600" i="1" dirty="0">
                  <a:solidFill>
                    <a:srgbClr val="FFFFFF">
                      <a:alpha val="48627"/>
                    </a:srgbClr>
                  </a:solidFill>
                  <a:latin typeface="Canva Sans Italics"/>
                  <a:ea typeface="Canva Sans Italics"/>
                  <a:cs typeface="Canva Sans Italics"/>
                  <a:sym typeface="Canva Sans Italics"/>
                </a:rPr>
                <a:t>Generic recipe sites lack credibility; community validation is critical.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122034" y="5885113"/>
            <a:ext cx="15401029" cy="1044032"/>
            <a:chOff x="0" y="0"/>
            <a:chExt cx="4056238" cy="27497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56238" cy="274971"/>
            </a:xfrm>
            <a:custGeom>
              <a:avLst/>
              <a:gdLst/>
              <a:ahLst/>
              <a:cxnLst/>
              <a:rect l="l" t="t" r="r" b="b"/>
              <a:pathLst>
                <a:path w="4056238" h="274971">
                  <a:moveTo>
                    <a:pt x="0" y="0"/>
                  </a:moveTo>
                  <a:lnTo>
                    <a:pt x="4056238" y="0"/>
                  </a:lnTo>
                  <a:lnTo>
                    <a:pt x="4056238" y="274971"/>
                  </a:lnTo>
                  <a:lnTo>
                    <a:pt x="0" y="274971"/>
                  </a:lnTo>
                  <a:close/>
                </a:path>
              </a:pathLst>
            </a:custGeom>
            <a:solidFill>
              <a:srgbClr val="4CA62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4056238" cy="332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640"/>
                </a:lnSpc>
              </a:pPr>
              <a:r>
                <a:rPr lang="en-US" sz="2600" b="1" i="1" dirty="0">
                  <a:solidFill>
                    <a:srgbClr val="FFFFFF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Dietary accommodation - </a:t>
              </a:r>
            </a:p>
            <a:p>
              <a:pPr algn="l">
                <a:lnSpc>
                  <a:spcPts val="3640"/>
                </a:lnSpc>
              </a:pPr>
              <a:r>
                <a:rPr lang="en-US" sz="2600" i="1" dirty="0">
                  <a:solidFill>
                    <a:srgbClr val="FFFFFF"/>
                  </a:solidFill>
                  <a:latin typeface="Canva Sans Italics"/>
                  <a:ea typeface="Canva Sans Italics"/>
                  <a:cs typeface="Canva Sans Italics"/>
                  <a:sym typeface="Canva Sans Italics"/>
                </a:rPr>
                <a:t>Strong demand for halal, kosher, vegetarian filters within cultural cuisines.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122034" y="7281570"/>
            <a:ext cx="15401029" cy="1044032"/>
            <a:chOff x="0" y="0"/>
            <a:chExt cx="4056238" cy="27497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056238" cy="274971"/>
            </a:xfrm>
            <a:custGeom>
              <a:avLst/>
              <a:gdLst/>
              <a:ahLst/>
              <a:cxnLst/>
              <a:rect l="l" t="t" r="r" b="b"/>
              <a:pathLst>
                <a:path w="4056238" h="274971">
                  <a:moveTo>
                    <a:pt x="0" y="0"/>
                  </a:moveTo>
                  <a:lnTo>
                    <a:pt x="4056238" y="0"/>
                  </a:lnTo>
                  <a:lnTo>
                    <a:pt x="4056238" y="274971"/>
                  </a:lnTo>
                  <a:lnTo>
                    <a:pt x="0" y="274971"/>
                  </a:lnTo>
                  <a:close/>
                </a:path>
              </a:pathLst>
            </a:custGeom>
            <a:solidFill>
              <a:srgbClr val="4CA626">
                <a:alpha val="4862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4056238" cy="332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640"/>
                </a:lnSpc>
              </a:pPr>
              <a:r>
                <a:rPr lang="en-US" sz="2600" b="1" i="1" dirty="0">
                  <a:solidFill>
                    <a:srgbClr val="FFFFFF">
                      <a:alpha val="48627"/>
                    </a:srgbClr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Monetization for cultural knowledge - </a:t>
              </a:r>
            </a:p>
            <a:p>
              <a:pPr algn="l">
                <a:lnSpc>
                  <a:spcPts val="3640"/>
                </a:lnSpc>
              </a:pPr>
              <a:r>
                <a:rPr lang="en-US" sz="2600" i="1" dirty="0">
                  <a:solidFill>
                    <a:srgbClr val="FFFFFF">
                      <a:alpha val="48627"/>
                    </a:srgbClr>
                  </a:solidFill>
                  <a:latin typeface="Canva Sans Italics"/>
                  <a:ea typeface="Canva Sans Italics"/>
                  <a:cs typeface="Canva Sans Italics"/>
                  <a:sym typeface="Canva Sans Italics"/>
                </a:rPr>
                <a:t>Students want to earn from their cooking expertise but lack accessible platforms.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738141" y="3086100"/>
            <a:ext cx="1047575" cy="1047575"/>
          </a:xfrm>
          <a:custGeom>
            <a:avLst/>
            <a:gdLst/>
            <a:ahLst/>
            <a:cxnLst/>
            <a:rect l="l" t="t" r="r" b="b"/>
            <a:pathLst>
              <a:path w="1047575" h="1047575">
                <a:moveTo>
                  <a:pt x="0" y="0"/>
                </a:moveTo>
                <a:lnTo>
                  <a:pt x="1047575" y="0"/>
                </a:lnTo>
                <a:lnTo>
                  <a:pt x="1047575" y="1047575"/>
                </a:lnTo>
                <a:lnTo>
                  <a:pt x="0" y="1047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738141" y="4488656"/>
            <a:ext cx="1047575" cy="1047575"/>
          </a:xfrm>
          <a:custGeom>
            <a:avLst/>
            <a:gdLst/>
            <a:ahLst/>
            <a:cxnLst/>
            <a:rect l="l" t="t" r="r" b="b"/>
            <a:pathLst>
              <a:path w="1047575" h="1047575">
                <a:moveTo>
                  <a:pt x="0" y="0"/>
                </a:moveTo>
                <a:lnTo>
                  <a:pt x="1047575" y="0"/>
                </a:lnTo>
                <a:lnTo>
                  <a:pt x="1047575" y="1047575"/>
                </a:lnTo>
                <a:lnTo>
                  <a:pt x="0" y="1047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735585" y="5888656"/>
            <a:ext cx="1050131" cy="1050131"/>
          </a:xfrm>
          <a:custGeom>
            <a:avLst/>
            <a:gdLst/>
            <a:ahLst/>
            <a:cxnLst/>
            <a:rect l="l" t="t" r="r" b="b"/>
            <a:pathLst>
              <a:path w="1050131" h="1050131">
                <a:moveTo>
                  <a:pt x="0" y="0"/>
                </a:moveTo>
                <a:lnTo>
                  <a:pt x="1050131" y="0"/>
                </a:lnTo>
                <a:lnTo>
                  <a:pt x="1050131" y="1050131"/>
                </a:lnTo>
                <a:lnTo>
                  <a:pt x="0" y="10501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735585" y="7291212"/>
            <a:ext cx="1047575" cy="1047575"/>
          </a:xfrm>
          <a:custGeom>
            <a:avLst/>
            <a:gdLst/>
            <a:ahLst/>
            <a:cxnLst/>
            <a:rect l="l" t="t" r="r" b="b"/>
            <a:pathLst>
              <a:path w="1047575" h="1047575">
                <a:moveTo>
                  <a:pt x="0" y="0"/>
                </a:moveTo>
                <a:lnTo>
                  <a:pt x="1047575" y="0"/>
                </a:lnTo>
                <a:lnTo>
                  <a:pt x="1047575" y="1047576"/>
                </a:lnTo>
                <a:lnTo>
                  <a:pt x="0" y="10475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6551858" y="337688"/>
            <a:ext cx="5184279" cy="1038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6C3F"/>
                </a:solidFill>
                <a:latin typeface="Recoleta 1 Bold"/>
                <a:ea typeface="Recoleta 1 Bold"/>
                <a:cs typeface="Recoleta 1 Bold"/>
                <a:sym typeface="Recoleta 1 Bold"/>
              </a:rPr>
              <a:t>Unmet Needs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7355" y="377056"/>
            <a:ext cx="17713290" cy="9791663"/>
            <a:chOff x="0" y="0"/>
            <a:chExt cx="4665229" cy="2578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5228" cy="2578874"/>
            </a:xfrm>
            <a:custGeom>
              <a:avLst/>
              <a:gdLst/>
              <a:ahLst/>
              <a:cxnLst/>
              <a:rect l="l" t="t" r="r" b="b"/>
              <a:pathLst>
                <a:path w="4665228" h="2578874">
                  <a:moveTo>
                    <a:pt x="0" y="0"/>
                  </a:moveTo>
                  <a:lnTo>
                    <a:pt x="4665228" y="0"/>
                  </a:lnTo>
                  <a:lnTo>
                    <a:pt x="4665228" y="2578874"/>
                  </a:lnTo>
                  <a:lnTo>
                    <a:pt x="0" y="2578874"/>
                  </a:lnTo>
                  <a:close/>
                </a:path>
              </a:pathLst>
            </a:custGeom>
            <a:solidFill>
              <a:srgbClr val="006C3F">
                <a:alpha val="1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665229" cy="2636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304030">
            <a:off x="4988363" y="2768790"/>
            <a:ext cx="6678736" cy="6023755"/>
          </a:xfrm>
          <a:custGeom>
            <a:avLst/>
            <a:gdLst/>
            <a:ahLst/>
            <a:cxnLst/>
            <a:rect l="l" t="t" r="r" b="b"/>
            <a:pathLst>
              <a:path w="6678736" h="6023755">
                <a:moveTo>
                  <a:pt x="0" y="0"/>
                </a:moveTo>
                <a:lnTo>
                  <a:pt x="6678736" y="0"/>
                </a:lnTo>
                <a:lnTo>
                  <a:pt x="6678736" y="6023755"/>
                </a:lnTo>
                <a:lnTo>
                  <a:pt x="0" y="602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26495" y="3673845"/>
            <a:ext cx="3499462" cy="3285120"/>
          </a:xfrm>
          <a:custGeom>
            <a:avLst/>
            <a:gdLst/>
            <a:ahLst/>
            <a:cxnLst/>
            <a:rect l="l" t="t" r="r" b="b"/>
            <a:pathLst>
              <a:path w="3499462" h="3285120">
                <a:moveTo>
                  <a:pt x="0" y="0"/>
                </a:moveTo>
                <a:lnTo>
                  <a:pt x="3499462" y="0"/>
                </a:lnTo>
                <a:lnTo>
                  <a:pt x="3499462" y="3285120"/>
                </a:lnTo>
                <a:lnTo>
                  <a:pt x="0" y="3285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160866" y="1678942"/>
            <a:ext cx="2607048" cy="3396805"/>
          </a:xfrm>
          <a:custGeom>
            <a:avLst/>
            <a:gdLst/>
            <a:ahLst/>
            <a:cxnLst/>
            <a:rect l="l" t="t" r="r" b="b"/>
            <a:pathLst>
              <a:path w="2607048" h="3396805">
                <a:moveTo>
                  <a:pt x="0" y="0"/>
                </a:moveTo>
                <a:lnTo>
                  <a:pt x="2607048" y="0"/>
                </a:lnTo>
                <a:lnTo>
                  <a:pt x="2607048" y="3396806"/>
                </a:lnTo>
                <a:lnTo>
                  <a:pt x="0" y="3396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693981" y="6786666"/>
            <a:ext cx="2981292" cy="2888126"/>
          </a:xfrm>
          <a:custGeom>
            <a:avLst/>
            <a:gdLst/>
            <a:ahLst/>
            <a:cxnLst/>
            <a:rect l="l" t="t" r="r" b="b"/>
            <a:pathLst>
              <a:path w="2981292" h="2888126">
                <a:moveTo>
                  <a:pt x="0" y="0"/>
                </a:moveTo>
                <a:lnTo>
                  <a:pt x="2981291" y="0"/>
                </a:lnTo>
                <a:lnTo>
                  <a:pt x="2981291" y="2888126"/>
                </a:lnTo>
                <a:lnTo>
                  <a:pt x="0" y="28881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6526355" y="3633824"/>
            <a:ext cx="4293687" cy="429368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9C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207655" y="384077"/>
            <a:ext cx="7550931" cy="1038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6C3F"/>
                </a:solidFill>
                <a:latin typeface="Recoleta 1 Bold"/>
                <a:ea typeface="Recoleta 1 Bold"/>
                <a:cs typeface="Recoleta 1 Bold"/>
                <a:sym typeface="Recoleta 1 Bold"/>
              </a:rPr>
              <a:t>Customer Segments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30760" y="7118922"/>
            <a:ext cx="2254772" cy="1871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2"/>
              </a:lnSpc>
            </a:pPr>
            <a:r>
              <a:rPr lang="en-US" sz="3573">
                <a:solidFill>
                  <a:srgbClr val="000000"/>
                </a:solidFill>
                <a:latin typeface="Recoleta 1"/>
                <a:ea typeface="Recoleta 1"/>
                <a:cs typeface="Recoleta 1"/>
                <a:sym typeface="Recoleta 1"/>
              </a:rPr>
              <a:t>Creators</a:t>
            </a:r>
          </a:p>
          <a:p>
            <a:pPr algn="ctr">
              <a:lnSpc>
                <a:spcPts val="5002"/>
              </a:lnSpc>
            </a:pPr>
            <a:endParaRPr lang="en-US" sz="3573">
              <a:solidFill>
                <a:srgbClr val="000000"/>
              </a:solidFill>
              <a:latin typeface="Recoleta 1"/>
              <a:ea typeface="Recoleta 1"/>
              <a:cs typeface="Recoleta 1"/>
              <a:sym typeface="Recoleta 1"/>
            </a:endParaRPr>
          </a:p>
          <a:p>
            <a:pPr algn="ctr">
              <a:lnSpc>
                <a:spcPts val="5002"/>
              </a:lnSpc>
              <a:spcBef>
                <a:spcPct val="0"/>
              </a:spcBef>
            </a:pPr>
            <a:endParaRPr lang="en-US" sz="3573">
              <a:solidFill>
                <a:srgbClr val="000000"/>
              </a:solidFill>
              <a:latin typeface="Recoleta 1"/>
              <a:ea typeface="Recoleta 1"/>
              <a:cs typeface="Recoleta 1"/>
              <a:sym typeface="Recoleta 1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740804" y="4006140"/>
            <a:ext cx="2728912" cy="573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6"/>
              </a:lnSpc>
              <a:spcBef>
                <a:spcPct val="0"/>
              </a:spcBef>
            </a:pPr>
            <a:r>
              <a:rPr lang="en-US" sz="3290">
                <a:solidFill>
                  <a:srgbClr val="000000"/>
                </a:solidFill>
                <a:latin typeface="Recoleta 1"/>
                <a:ea typeface="Recoleta 1"/>
                <a:cs typeface="Recoleta 1"/>
                <a:sym typeface="Recoleta 1"/>
              </a:rPr>
              <a:t>Beginner Cook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94800" y="8913294"/>
            <a:ext cx="2254772" cy="61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2"/>
              </a:lnSpc>
              <a:spcBef>
                <a:spcPct val="0"/>
              </a:spcBef>
            </a:pPr>
            <a:r>
              <a:rPr lang="en-US" sz="3573">
                <a:solidFill>
                  <a:srgbClr val="000000"/>
                </a:solidFill>
                <a:latin typeface="Recoleta 1"/>
                <a:ea typeface="Recoleta 1"/>
                <a:cs typeface="Recoleta 1"/>
                <a:sym typeface="Recoleta 1"/>
              </a:rPr>
              <a:t>Stores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71330" y="3983615"/>
            <a:ext cx="3003735" cy="1092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9"/>
              </a:lnSpc>
              <a:spcBef>
                <a:spcPct val="0"/>
              </a:spcBef>
            </a:pPr>
            <a:r>
              <a:rPr lang="en-US" sz="5327" b="1" dirty="0" err="1">
                <a:solidFill>
                  <a:srgbClr val="006C3F"/>
                </a:solidFill>
                <a:latin typeface="Recoleta 1 Bold"/>
                <a:ea typeface="Recoleta 1 Bold"/>
                <a:cs typeface="Recoleta 1 Bold"/>
                <a:sym typeface="Recoleta 1 Bold"/>
              </a:rPr>
              <a:t>ChowPal</a:t>
            </a:r>
            <a:endParaRPr lang="en-US" sz="5327" b="1" dirty="0">
              <a:solidFill>
                <a:srgbClr val="006C3F"/>
              </a:solidFill>
              <a:latin typeface="Recoleta 1 Bold"/>
              <a:ea typeface="Recoleta 1 Bold"/>
              <a:cs typeface="Recoleta 1 Bold"/>
              <a:sym typeface="Recoleta 1 Bold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7435255" y="4738788"/>
            <a:ext cx="2416314" cy="241631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t="-38888" b="-3888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9610" y="283207"/>
            <a:ext cx="17713290" cy="9791663"/>
            <a:chOff x="0" y="0"/>
            <a:chExt cx="4665229" cy="2578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5228" cy="2578874"/>
            </a:xfrm>
            <a:custGeom>
              <a:avLst/>
              <a:gdLst/>
              <a:ahLst/>
              <a:cxnLst/>
              <a:rect l="l" t="t" r="r" b="b"/>
              <a:pathLst>
                <a:path w="4665228" h="2578874">
                  <a:moveTo>
                    <a:pt x="0" y="0"/>
                  </a:moveTo>
                  <a:lnTo>
                    <a:pt x="4665228" y="0"/>
                  </a:lnTo>
                  <a:lnTo>
                    <a:pt x="4665228" y="2578874"/>
                  </a:lnTo>
                  <a:lnTo>
                    <a:pt x="0" y="2578874"/>
                  </a:lnTo>
                  <a:close/>
                </a:path>
              </a:pathLst>
            </a:custGeom>
            <a:solidFill>
              <a:srgbClr val="006C3F">
                <a:alpha val="1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665229" cy="2636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182656" y="1659895"/>
            <a:ext cx="39294" cy="7858888"/>
          </a:xfrm>
          <a:custGeom>
            <a:avLst/>
            <a:gdLst/>
            <a:ahLst/>
            <a:cxnLst/>
            <a:rect l="l" t="t" r="r" b="b"/>
            <a:pathLst>
              <a:path w="39294" h="7858888">
                <a:moveTo>
                  <a:pt x="0" y="0"/>
                </a:moveTo>
                <a:lnTo>
                  <a:pt x="39294" y="0"/>
                </a:lnTo>
                <a:lnTo>
                  <a:pt x="39294" y="7858889"/>
                </a:lnTo>
                <a:lnTo>
                  <a:pt x="0" y="7858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078193" y="1659895"/>
            <a:ext cx="39294" cy="7858888"/>
          </a:xfrm>
          <a:custGeom>
            <a:avLst/>
            <a:gdLst/>
            <a:ahLst/>
            <a:cxnLst/>
            <a:rect l="l" t="t" r="r" b="b"/>
            <a:pathLst>
              <a:path w="39294" h="7858888">
                <a:moveTo>
                  <a:pt x="0" y="0"/>
                </a:moveTo>
                <a:lnTo>
                  <a:pt x="39295" y="0"/>
                </a:lnTo>
                <a:lnTo>
                  <a:pt x="39295" y="7858889"/>
                </a:lnTo>
                <a:lnTo>
                  <a:pt x="0" y="7858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703206" y="2050232"/>
            <a:ext cx="4689187" cy="7078214"/>
            <a:chOff x="0" y="0"/>
            <a:chExt cx="1235012" cy="18642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35012" cy="1864221"/>
            </a:xfrm>
            <a:custGeom>
              <a:avLst/>
              <a:gdLst/>
              <a:ahLst/>
              <a:cxnLst/>
              <a:rect l="l" t="t" r="r" b="b"/>
              <a:pathLst>
                <a:path w="1235012" h="1864221">
                  <a:moveTo>
                    <a:pt x="0" y="0"/>
                  </a:moveTo>
                  <a:lnTo>
                    <a:pt x="1235012" y="0"/>
                  </a:lnTo>
                  <a:lnTo>
                    <a:pt x="1235012" y="1864221"/>
                  </a:lnTo>
                  <a:lnTo>
                    <a:pt x="0" y="1864221"/>
                  </a:lnTo>
                  <a:close/>
                </a:path>
              </a:pathLst>
            </a:custGeom>
            <a:solidFill>
              <a:srgbClr val="006C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235012" cy="1921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6978" y="2436312"/>
            <a:ext cx="4041644" cy="3825529"/>
            <a:chOff x="0" y="0"/>
            <a:chExt cx="1064466" cy="10075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64466" cy="1007547"/>
            </a:xfrm>
            <a:custGeom>
              <a:avLst/>
              <a:gdLst/>
              <a:ahLst/>
              <a:cxnLst/>
              <a:rect l="l" t="t" r="r" b="b"/>
              <a:pathLst>
                <a:path w="1064466" h="1007547">
                  <a:moveTo>
                    <a:pt x="0" y="0"/>
                  </a:moveTo>
                  <a:lnTo>
                    <a:pt x="1064466" y="0"/>
                  </a:lnTo>
                  <a:lnTo>
                    <a:pt x="1064466" y="1007547"/>
                  </a:lnTo>
                  <a:lnTo>
                    <a:pt x="0" y="10075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064466" cy="10646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131440" y="391160"/>
            <a:ext cx="3793388" cy="1038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6C3F"/>
                </a:solidFill>
                <a:latin typeface="Recoleta 1 Bold"/>
                <a:ea typeface="Recoleta 1 Bold"/>
                <a:cs typeface="Recoleta 1 Bold"/>
                <a:sym typeface="Recoleta 1 Bold"/>
              </a:rPr>
              <a:t>Use Cases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7529" y="6337143"/>
            <a:ext cx="3540541" cy="2613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 i="1">
                <a:solidFill>
                  <a:srgbClr val="FFFFF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“I just want to make dinner without running to three stores.”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12816" y="5129183"/>
            <a:ext cx="2797274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Aria, 25 yrs,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The Student Cook</a:t>
            </a:r>
          </a:p>
        </p:txBody>
      </p:sp>
      <p:sp>
        <p:nvSpPr>
          <p:cNvPr id="17" name="Freeform 17"/>
          <p:cNvSpPr/>
          <p:nvPr/>
        </p:nvSpPr>
        <p:spPr>
          <a:xfrm>
            <a:off x="1221294" y="2596339"/>
            <a:ext cx="3653012" cy="2536499"/>
          </a:xfrm>
          <a:custGeom>
            <a:avLst/>
            <a:gdLst/>
            <a:ahLst/>
            <a:cxnLst/>
            <a:rect l="l" t="t" r="r" b="b"/>
            <a:pathLst>
              <a:path w="3653012" h="2536499">
                <a:moveTo>
                  <a:pt x="0" y="0"/>
                </a:moveTo>
                <a:lnTo>
                  <a:pt x="3653012" y="0"/>
                </a:lnTo>
                <a:lnTo>
                  <a:pt x="3653012" y="2536498"/>
                </a:lnTo>
                <a:lnTo>
                  <a:pt x="0" y="2536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231" r="-3659" b="-4205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6807669" y="2050232"/>
            <a:ext cx="4689187" cy="7078214"/>
            <a:chOff x="0" y="0"/>
            <a:chExt cx="1235012" cy="186422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35012" cy="1864221"/>
            </a:xfrm>
            <a:custGeom>
              <a:avLst/>
              <a:gdLst/>
              <a:ahLst/>
              <a:cxnLst/>
              <a:rect l="l" t="t" r="r" b="b"/>
              <a:pathLst>
                <a:path w="1235012" h="1864221">
                  <a:moveTo>
                    <a:pt x="0" y="0"/>
                  </a:moveTo>
                  <a:lnTo>
                    <a:pt x="1235012" y="0"/>
                  </a:lnTo>
                  <a:lnTo>
                    <a:pt x="1235012" y="1864221"/>
                  </a:lnTo>
                  <a:lnTo>
                    <a:pt x="0" y="1864221"/>
                  </a:lnTo>
                  <a:close/>
                </a:path>
              </a:pathLst>
            </a:custGeom>
            <a:solidFill>
              <a:srgbClr val="006C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235012" cy="1921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131440" y="2436312"/>
            <a:ext cx="4041644" cy="3825529"/>
            <a:chOff x="0" y="0"/>
            <a:chExt cx="1064466" cy="100754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64466" cy="1007547"/>
            </a:xfrm>
            <a:custGeom>
              <a:avLst/>
              <a:gdLst/>
              <a:ahLst/>
              <a:cxnLst/>
              <a:rect l="l" t="t" r="r" b="b"/>
              <a:pathLst>
                <a:path w="1064466" h="1007547">
                  <a:moveTo>
                    <a:pt x="0" y="0"/>
                  </a:moveTo>
                  <a:lnTo>
                    <a:pt x="1064466" y="0"/>
                  </a:lnTo>
                  <a:lnTo>
                    <a:pt x="1064466" y="1007547"/>
                  </a:lnTo>
                  <a:lnTo>
                    <a:pt x="0" y="10075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1064466" cy="10646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179427" y="6337143"/>
            <a:ext cx="3993657" cy="2613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 i="1">
                <a:solidFill>
                  <a:srgbClr val="FFFFF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“I love sharing my family recipes and seeing others try them.”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723418" y="5129183"/>
            <a:ext cx="2984996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Dev, 21 yrs,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The Recipe Creator</a:t>
            </a:r>
          </a:p>
        </p:txBody>
      </p:sp>
      <p:sp>
        <p:nvSpPr>
          <p:cNvPr id="26" name="Freeform 26"/>
          <p:cNvSpPr/>
          <p:nvPr/>
        </p:nvSpPr>
        <p:spPr>
          <a:xfrm>
            <a:off x="7381992" y="2596339"/>
            <a:ext cx="3547217" cy="2536499"/>
          </a:xfrm>
          <a:custGeom>
            <a:avLst/>
            <a:gdLst/>
            <a:ahLst/>
            <a:cxnLst/>
            <a:rect l="l" t="t" r="r" b="b"/>
            <a:pathLst>
              <a:path w="3547217" h="2536499">
                <a:moveTo>
                  <a:pt x="0" y="0"/>
                </a:moveTo>
                <a:lnTo>
                  <a:pt x="3547217" y="0"/>
                </a:lnTo>
                <a:lnTo>
                  <a:pt x="3547217" y="2536498"/>
                </a:lnTo>
                <a:lnTo>
                  <a:pt x="0" y="2536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428" b="-6313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7" name="Group 27"/>
          <p:cNvGrpSpPr/>
          <p:nvPr/>
        </p:nvGrpSpPr>
        <p:grpSpPr>
          <a:xfrm>
            <a:off x="12912131" y="2050232"/>
            <a:ext cx="4689187" cy="7078214"/>
            <a:chOff x="0" y="0"/>
            <a:chExt cx="1235012" cy="186422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35012" cy="1864221"/>
            </a:xfrm>
            <a:custGeom>
              <a:avLst/>
              <a:gdLst/>
              <a:ahLst/>
              <a:cxnLst/>
              <a:rect l="l" t="t" r="r" b="b"/>
              <a:pathLst>
                <a:path w="1235012" h="1864221">
                  <a:moveTo>
                    <a:pt x="0" y="0"/>
                  </a:moveTo>
                  <a:lnTo>
                    <a:pt x="1235012" y="0"/>
                  </a:lnTo>
                  <a:lnTo>
                    <a:pt x="1235012" y="1864221"/>
                  </a:lnTo>
                  <a:lnTo>
                    <a:pt x="0" y="1864221"/>
                  </a:lnTo>
                  <a:close/>
                </a:path>
              </a:pathLst>
            </a:custGeom>
            <a:solidFill>
              <a:srgbClr val="006C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1235012" cy="1921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235903" y="2436312"/>
            <a:ext cx="4041644" cy="3825529"/>
            <a:chOff x="0" y="0"/>
            <a:chExt cx="1064466" cy="100754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64466" cy="1007547"/>
            </a:xfrm>
            <a:custGeom>
              <a:avLst/>
              <a:gdLst/>
              <a:ahLst/>
              <a:cxnLst/>
              <a:rect l="l" t="t" r="r" b="b"/>
              <a:pathLst>
                <a:path w="1064466" h="1007547">
                  <a:moveTo>
                    <a:pt x="0" y="0"/>
                  </a:moveTo>
                  <a:lnTo>
                    <a:pt x="1064466" y="0"/>
                  </a:lnTo>
                  <a:lnTo>
                    <a:pt x="1064466" y="1007547"/>
                  </a:lnTo>
                  <a:lnTo>
                    <a:pt x="0" y="10075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1064466" cy="10646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3486454" y="6337143"/>
            <a:ext cx="3540541" cy="2613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 i="1">
                <a:solidFill>
                  <a:srgbClr val="FFFFF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“I wish more students knew how to use the spices I sell.”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987027" y="5129183"/>
            <a:ext cx="2666702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Maya, 39 yrs,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The Store Owner</a:t>
            </a:r>
          </a:p>
        </p:txBody>
      </p:sp>
      <p:sp>
        <p:nvSpPr>
          <p:cNvPr id="35" name="Freeform 35"/>
          <p:cNvSpPr/>
          <p:nvPr/>
        </p:nvSpPr>
        <p:spPr>
          <a:xfrm>
            <a:off x="13486454" y="2560974"/>
            <a:ext cx="3540541" cy="2582526"/>
          </a:xfrm>
          <a:custGeom>
            <a:avLst/>
            <a:gdLst/>
            <a:ahLst/>
            <a:cxnLst/>
            <a:rect l="l" t="t" r="r" b="b"/>
            <a:pathLst>
              <a:path w="3540541" h="2582526">
                <a:moveTo>
                  <a:pt x="0" y="0"/>
                </a:moveTo>
                <a:lnTo>
                  <a:pt x="3540541" y="0"/>
                </a:lnTo>
                <a:lnTo>
                  <a:pt x="3540541" y="2582526"/>
                </a:lnTo>
                <a:lnTo>
                  <a:pt x="0" y="25825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62" t="-32447" r="-19110" b="-791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7355" y="247669"/>
            <a:ext cx="17713290" cy="9791663"/>
            <a:chOff x="0" y="0"/>
            <a:chExt cx="4665229" cy="2578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5228" cy="2578874"/>
            </a:xfrm>
            <a:custGeom>
              <a:avLst/>
              <a:gdLst/>
              <a:ahLst/>
              <a:cxnLst/>
              <a:rect l="l" t="t" r="r" b="b"/>
              <a:pathLst>
                <a:path w="4665228" h="2578874">
                  <a:moveTo>
                    <a:pt x="0" y="0"/>
                  </a:moveTo>
                  <a:lnTo>
                    <a:pt x="4665228" y="0"/>
                  </a:lnTo>
                  <a:lnTo>
                    <a:pt x="4665228" y="2578874"/>
                  </a:lnTo>
                  <a:lnTo>
                    <a:pt x="0" y="2578874"/>
                  </a:lnTo>
                  <a:close/>
                </a:path>
              </a:pathLst>
            </a:custGeom>
            <a:solidFill>
              <a:srgbClr val="006C3F">
                <a:alpha val="1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665229" cy="2636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647129" y="1697421"/>
            <a:ext cx="1774508" cy="2057400"/>
          </a:xfrm>
          <a:custGeom>
            <a:avLst/>
            <a:gdLst/>
            <a:ahLst/>
            <a:cxnLst/>
            <a:rect l="l" t="t" r="r" b="b"/>
            <a:pathLst>
              <a:path w="1774508" h="2057400">
                <a:moveTo>
                  <a:pt x="0" y="0"/>
                </a:moveTo>
                <a:lnTo>
                  <a:pt x="1774508" y="0"/>
                </a:lnTo>
                <a:lnTo>
                  <a:pt x="177450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872842" y="1697421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746043" y="1552605"/>
            <a:ext cx="1996724" cy="2132683"/>
          </a:xfrm>
          <a:custGeom>
            <a:avLst/>
            <a:gdLst/>
            <a:ahLst/>
            <a:cxnLst/>
            <a:rect l="l" t="t" r="r" b="b"/>
            <a:pathLst>
              <a:path w="1996724" h="2132683">
                <a:moveTo>
                  <a:pt x="0" y="0"/>
                </a:moveTo>
                <a:lnTo>
                  <a:pt x="1996724" y="0"/>
                </a:lnTo>
                <a:lnTo>
                  <a:pt x="1996724" y="2132683"/>
                </a:lnTo>
                <a:lnTo>
                  <a:pt x="0" y="21326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953000" y="391160"/>
            <a:ext cx="8534400" cy="1038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6C3F"/>
                </a:solidFill>
                <a:latin typeface="Recoleta 1 Bold"/>
                <a:ea typeface="Recoleta 1 Bold"/>
                <a:cs typeface="Recoleta 1 Bold"/>
                <a:sym typeface="Recoleta 1 Bold"/>
              </a:rPr>
              <a:t>Competitive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2387" y="3956433"/>
            <a:ext cx="380890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006C3F"/>
                </a:solidFill>
                <a:latin typeface="Recoleta 2 Bold"/>
                <a:ea typeface="Recoleta 2 Bold"/>
                <a:cs typeface="Recoleta 2 Bold"/>
                <a:sym typeface="Recoleta 2 Bold"/>
              </a:rPr>
              <a:t>Existing Solutions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67062" y="3956433"/>
            <a:ext cx="2553338" cy="605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dirty="0">
                <a:solidFill>
                  <a:srgbClr val="006C3F"/>
                </a:solidFill>
                <a:latin typeface="Recoleta 2 Bold"/>
                <a:ea typeface="Recoleta 2 Bold"/>
                <a:cs typeface="Recoleta 2 Bold"/>
                <a:sym typeface="Recoleta 2 Bold"/>
              </a:rPr>
              <a:t>Our Edge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97088" y="3956433"/>
            <a:ext cx="2357312" cy="605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dirty="0">
                <a:solidFill>
                  <a:srgbClr val="006C3F"/>
                </a:solidFill>
                <a:latin typeface="Recoleta 2 Bold"/>
                <a:ea typeface="Recoleta 2 Bold"/>
                <a:cs typeface="Recoleta 2 Bold"/>
                <a:sym typeface="Recoleta 2 Bold"/>
              </a:rPr>
              <a:t>Why Now?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97001" y="4812642"/>
            <a:ext cx="5159681" cy="4438267"/>
            <a:chOff x="0" y="0"/>
            <a:chExt cx="1358928" cy="11689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58928" cy="1168926"/>
            </a:xfrm>
            <a:custGeom>
              <a:avLst/>
              <a:gdLst/>
              <a:ahLst/>
              <a:cxnLst/>
              <a:rect l="l" t="t" r="r" b="b"/>
              <a:pathLst>
                <a:path w="1358928" h="1168926">
                  <a:moveTo>
                    <a:pt x="0" y="0"/>
                  </a:moveTo>
                  <a:lnTo>
                    <a:pt x="1358928" y="0"/>
                  </a:lnTo>
                  <a:lnTo>
                    <a:pt x="1358928" y="1168926"/>
                  </a:lnTo>
                  <a:lnTo>
                    <a:pt x="0" y="1168926"/>
                  </a:lnTo>
                  <a:close/>
                </a:path>
              </a:pathLst>
            </a:custGeom>
            <a:solidFill>
              <a:srgbClr val="006C3F">
                <a:alpha val="5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358928" cy="1226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97001" y="4243454"/>
            <a:ext cx="5159681" cy="4753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5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4165"/>
              </a:lnSpc>
              <a:spcBef>
                <a:spcPct val="0"/>
              </a:spcBef>
            </a:pPr>
            <a:r>
              <a:rPr lang="en-US" sz="2975" b="1" i="1">
                <a:solidFill>
                  <a:srgbClr val="FFFFF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 </a:t>
            </a:r>
            <a:r>
              <a:rPr lang="en-US" sz="2975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• Recipe apps: </a:t>
            </a:r>
          </a:p>
          <a:p>
            <a:pPr algn="ctr">
              <a:lnSpc>
                <a:spcPts val="4165"/>
              </a:lnSpc>
              <a:spcBef>
                <a:spcPct val="0"/>
              </a:spcBef>
            </a:pPr>
            <a:r>
              <a:rPr lang="en-US" sz="2975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Ideas, no ingredient link.</a:t>
            </a:r>
          </a:p>
          <a:p>
            <a:pPr algn="ctr">
              <a:lnSpc>
                <a:spcPts val="4165"/>
              </a:lnSpc>
              <a:spcBef>
                <a:spcPct val="0"/>
              </a:spcBef>
            </a:pPr>
            <a:r>
              <a:rPr lang="en-US" sz="2975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• Grocery apps: </a:t>
            </a:r>
          </a:p>
          <a:p>
            <a:pPr algn="ctr">
              <a:lnSpc>
                <a:spcPts val="4165"/>
              </a:lnSpc>
              <a:spcBef>
                <a:spcPct val="0"/>
              </a:spcBef>
            </a:pPr>
            <a:r>
              <a:rPr lang="en-US" sz="2975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Delivery, no meal guidance.</a:t>
            </a:r>
          </a:p>
          <a:p>
            <a:pPr algn="ctr">
              <a:lnSpc>
                <a:spcPts val="4165"/>
              </a:lnSpc>
              <a:spcBef>
                <a:spcPct val="0"/>
              </a:spcBef>
            </a:pPr>
            <a:r>
              <a:rPr lang="en-US" sz="2975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• Meal kits: </a:t>
            </a:r>
          </a:p>
          <a:p>
            <a:pPr algn="ctr">
              <a:lnSpc>
                <a:spcPts val="4165"/>
              </a:lnSpc>
              <a:spcBef>
                <a:spcPct val="0"/>
              </a:spcBef>
            </a:pPr>
            <a:r>
              <a:rPr lang="en-US" sz="2975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Convenient but costly</a:t>
            </a:r>
          </a:p>
          <a:p>
            <a:pPr algn="ctr">
              <a:lnSpc>
                <a:spcPts val="4165"/>
              </a:lnSpc>
              <a:spcBef>
                <a:spcPct val="0"/>
              </a:spcBef>
            </a:pPr>
            <a:r>
              <a:rPr lang="en-US" sz="2975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• Social apps:</a:t>
            </a:r>
          </a:p>
          <a:p>
            <a:pPr algn="ctr">
              <a:lnSpc>
                <a:spcPts val="4165"/>
              </a:lnSpc>
              <a:spcBef>
                <a:spcPct val="0"/>
              </a:spcBef>
            </a:pPr>
            <a:r>
              <a:rPr lang="en-US" sz="2975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2975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Inspiring, not practical.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344926" y="4812642"/>
            <a:ext cx="4378915" cy="4438267"/>
            <a:chOff x="0" y="0"/>
            <a:chExt cx="1153294" cy="116892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53294" cy="1168926"/>
            </a:xfrm>
            <a:custGeom>
              <a:avLst/>
              <a:gdLst/>
              <a:ahLst/>
              <a:cxnLst/>
              <a:rect l="l" t="t" r="r" b="b"/>
              <a:pathLst>
                <a:path w="1153294" h="1168926">
                  <a:moveTo>
                    <a:pt x="0" y="0"/>
                  </a:moveTo>
                  <a:lnTo>
                    <a:pt x="1153294" y="0"/>
                  </a:lnTo>
                  <a:lnTo>
                    <a:pt x="1153294" y="1168926"/>
                  </a:lnTo>
                  <a:lnTo>
                    <a:pt x="0" y="1168926"/>
                  </a:lnTo>
                  <a:close/>
                </a:path>
              </a:pathLst>
            </a:custGeom>
            <a:solidFill>
              <a:srgbClr val="006C3F">
                <a:alpha val="4078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153294" cy="1226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712084" y="4820033"/>
            <a:ext cx="4378915" cy="4438267"/>
            <a:chOff x="0" y="0"/>
            <a:chExt cx="1153294" cy="116892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53294" cy="1168926"/>
            </a:xfrm>
            <a:custGeom>
              <a:avLst/>
              <a:gdLst/>
              <a:ahLst/>
              <a:cxnLst/>
              <a:rect l="l" t="t" r="r" b="b"/>
              <a:pathLst>
                <a:path w="1153294" h="1168926">
                  <a:moveTo>
                    <a:pt x="0" y="0"/>
                  </a:moveTo>
                  <a:lnTo>
                    <a:pt x="1153294" y="0"/>
                  </a:lnTo>
                  <a:lnTo>
                    <a:pt x="1153294" y="1168926"/>
                  </a:lnTo>
                  <a:lnTo>
                    <a:pt x="0" y="1168926"/>
                  </a:lnTo>
                  <a:close/>
                </a:path>
              </a:pathLst>
            </a:custGeom>
            <a:solidFill>
              <a:srgbClr val="006C3F">
                <a:alpha val="5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153294" cy="1226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456395" y="4717385"/>
            <a:ext cx="4155977" cy="37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0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• Built by international students.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• Cultural insight meets smart design.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• Authentic, affordable, community-driven.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738698" y="4639058"/>
            <a:ext cx="4352301" cy="37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• Home-cooking trend rising.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• AI enables smarter discovery.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• No bridge between recipes &amp; shopping.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7355" y="247669"/>
            <a:ext cx="17713290" cy="9791663"/>
            <a:chOff x="0" y="0"/>
            <a:chExt cx="4665229" cy="2578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5228" cy="2578874"/>
            </a:xfrm>
            <a:custGeom>
              <a:avLst/>
              <a:gdLst/>
              <a:ahLst/>
              <a:cxnLst/>
              <a:rect l="l" t="t" r="r" b="b"/>
              <a:pathLst>
                <a:path w="4665228" h="2578874">
                  <a:moveTo>
                    <a:pt x="0" y="0"/>
                  </a:moveTo>
                  <a:lnTo>
                    <a:pt x="4665228" y="0"/>
                  </a:lnTo>
                  <a:lnTo>
                    <a:pt x="4665228" y="2578874"/>
                  </a:lnTo>
                  <a:lnTo>
                    <a:pt x="0" y="2578874"/>
                  </a:lnTo>
                  <a:close/>
                </a:path>
              </a:pathLst>
            </a:custGeom>
            <a:solidFill>
              <a:srgbClr val="006C3F">
                <a:alpha val="1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665229" cy="2636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165206" y="391160"/>
            <a:ext cx="2350393" cy="1038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6C3F"/>
                </a:solidFill>
                <a:latin typeface="Recoleta 1 Bold"/>
                <a:ea typeface="Recoleta 1 Bold"/>
                <a:cs typeface="Recoleta 1 Bold"/>
                <a:sym typeface="Recoleta 1 Bold"/>
              </a:rPr>
              <a:t>Risks</a:t>
            </a:r>
          </a:p>
        </p:txBody>
      </p:sp>
      <p:sp>
        <p:nvSpPr>
          <p:cNvPr id="8" name="AutoShape 8"/>
          <p:cNvSpPr/>
          <p:nvPr/>
        </p:nvSpPr>
        <p:spPr>
          <a:xfrm>
            <a:off x="15754888" y="3526523"/>
            <a:ext cx="0" cy="4854395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 rot="5400000">
            <a:off x="14359407" y="5401534"/>
            <a:ext cx="3808343" cy="58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 b="1" i="1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Decreasing Risk Level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C2483394-B956-91A8-956B-E826EB0BF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129" y="33147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906F49-58A8-444A-CD70-9433558B3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7" y="1943100"/>
            <a:ext cx="12426490" cy="72389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349773" y="1599305"/>
            <a:ext cx="8115300" cy="1786945"/>
            <a:chOff x="0" y="0"/>
            <a:chExt cx="2137363" cy="4706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7363" cy="470636"/>
            </a:xfrm>
            <a:custGeom>
              <a:avLst/>
              <a:gdLst/>
              <a:ahLst/>
              <a:cxnLst/>
              <a:rect l="l" t="t" r="r" b="b"/>
              <a:pathLst>
                <a:path w="2137363" h="470636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421982"/>
                  </a:lnTo>
                  <a:cubicBezTo>
                    <a:pt x="2137363" y="448853"/>
                    <a:pt x="2115580" y="470636"/>
                    <a:pt x="2088710" y="470636"/>
                  </a:cubicBezTo>
                  <a:lnTo>
                    <a:pt x="48654" y="470636"/>
                  </a:lnTo>
                  <a:cubicBezTo>
                    <a:pt x="21783" y="470636"/>
                    <a:pt x="0" y="448853"/>
                    <a:pt x="0" y="421982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006C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2137363" cy="594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lang="en-US" sz="3000" b="1" dirty="0">
                <a:solidFill>
                  <a:srgbClr val="FFFFF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endParaRPr>
            </a:p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📊Total Addressable Market:</a:t>
              </a:r>
            </a:p>
            <a:p>
              <a:pPr marL="539754" lvl="1" indent="-269877" algn="l">
                <a:lnSpc>
                  <a:spcPts val="3500"/>
                </a:lnSpc>
                <a:buFont typeface="Arial"/>
                <a:buChar char="•"/>
              </a:pPr>
              <a:r>
                <a:rPr lang="en-US" sz="2500" dirty="0">
                  <a:solidFill>
                    <a:srgbClr val="FFFFFF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US Ethnic Grocery market: $10-15 B Annually.</a:t>
              </a:r>
            </a:p>
            <a:p>
              <a:pPr marL="539754" lvl="1" indent="-269877" algn="l">
                <a:lnSpc>
                  <a:spcPts val="3500"/>
                </a:lnSpc>
                <a:buFont typeface="Arial"/>
                <a:buChar char="•"/>
              </a:pPr>
              <a:r>
                <a:rPr lang="en-US" sz="2500" dirty="0">
                  <a:solidFill>
                    <a:srgbClr val="FFFFFF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Growth Rate: 8-12 CAGR.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364210" y="391160"/>
            <a:ext cx="12561590" cy="1038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6C3F"/>
                </a:solidFill>
                <a:latin typeface="Recoleta 1 Bold"/>
                <a:ea typeface="Recoleta 1 Bold"/>
                <a:cs typeface="Recoleta 1 Bold"/>
                <a:sym typeface="Recoleta 1 Bold"/>
              </a:rPr>
              <a:t>Marketing Size and Opportunity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349773" y="3669374"/>
            <a:ext cx="8115300" cy="3419718"/>
            <a:chOff x="0" y="0"/>
            <a:chExt cx="2137363" cy="9006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7363" cy="900667"/>
            </a:xfrm>
            <a:custGeom>
              <a:avLst/>
              <a:gdLst/>
              <a:ahLst/>
              <a:cxnLst/>
              <a:rect l="l" t="t" r="r" b="b"/>
              <a:pathLst>
                <a:path w="2137363" h="900667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852013"/>
                  </a:lnTo>
                  <a:cubicBezTo>
                    <a:pt x="2137363" y="878884"/>
                    <a:pt x="2115580" y="900667"/>
                    <a:pt x="2088710" y="900667"/>
                  </a:cubicBezTo>
                  <a:lnTo>
                    <a:pt x="48654" y="900667"/>
                  </a:lnTo>
                  <a:cubicBezTo>
                    <a:pt x="21783" y="900667"/>
                    <a:pt x="0" y="878884"/>
                    <a:pt x="0" y="852013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006C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23825"/>
              <a:ext cx="2137363" cy="1024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lang="en-US" sz="3000" b="1" i="1" dirty="0">
                <a:solidFill>
                  <a:srgbClr val="FFFFF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endParaRPr>
            </a:p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🚀</a:t>
              </a:r>
              <a:r>
                <a:rPr lang="en-US" sz="3000" b="1" i="1" dirty="0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Market Drivers:</a:t>
              </a:r>
            </a:p>
            <a:p>
              <a:pPr marL="561344" lvl="1" indent="-280672" algn="l">
                <a:lnSpc>
                  <a:spcPts val="3640"/>
                </a:lnSpc>
                <a:buFont typeface="Arial"/>
                <a:buChar char="•"/>
              </a:pPr>
              <a:r>
                <a:rPr lang="en-US" sz="2600" i="1" dirty="0">
                  <a:solidFill>
                    <a:srgbClr val="FFFFFF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Ethnic Grocery Delivery: Faster-growing food e-commerce.</a:t>
              </a:r>
            </a:p>
            <a:p>
              <a:pPr marL="561344" lvl="1" indent="-280672" algn="l">
                <a:lnSpc>
                  <a:spcPts val="3640"/>
                </a:lnSpc>
                <a:buFont typeface="Arial"/>
                <a:buChar char="•"/>
              </a:pPr>
              <a:r>
                <a:rPr lang="en-US" sz="2600" i="1" dirty="0">
                  <a:solidFill>
                    <a:srgbClr val="FFFFFF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Social Food Commerce: 150% Y-o-Y growth.</a:t>
              </a:r>
            </a:p>
            <a:p>
              <a:pPr marL="561344" lvl="1" indent="-280672" algn="l">
                <a:lnSpc>
                  <a:spcPts val="3640"/>
                </a:lnSpc>
                <a:buFont typeface="Arial"/>
                <a:buChar char="•"/>
              </a:pPr>
              <a:r>
                <a:rPr lang="en-US" sz="2600" i="1" dirty="0">
                  <a:solidFill>
                    <a:srgbClr val="FFFFFF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Intl’ students enrollment: 3-5% annual growth till 2030.</a:t>
              </a:r>
            </a:p>
            <a:p>
              <a:pPr marL="561344" lvl="1" indent="-280672" algn="l">
                <a:lnSpc>
                  <a:spcPts val="3640"/>
                </a:lnSpc>
                <a:buFont typeface="Arial"/>
                <a:buChar char="•"/>
              </a:pPr>
              <a:r>
                <a:rPr lang="en-US" sz="2600" i="1" dirty="0">
                  <a:solidFill>
                    <a:srgbClr val="FFFFFF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65% young adults are cooking more at home.</a:t>
              </a:r>
            </a:p>
            <a:p>
              <a:pPr algn="l">
                <a:lnSpc>
                  <a:spcPts val="3640"/>
                </a:lnSpc>
              </a:pPr>
              <a:endParaRPr lang="en-US" sz="2600" i="1" dirty="0">
                <a:solidFill>
                  <a:srgbClr val="FFFFFF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89645" y="8278317"/>
            <a:ext cx="5251264" cy="1243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$1.3M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Year 1 Revenue Projection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03666" y="8197672"/>
            <a:ext cx="4026334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&lt;1%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Market Penetration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92757" y="8259267"/>
            <a:ext cx="4566543" cy="1337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$166M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Grad Students Segment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897780" y="1599305"/>
            <a:ext cx="7040448" cy="1786945"/>
            <a:chOff x="0" y="0"/>
            <a:chExt cx="1854274" cy="4706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54274" cy="470636"/>
            </a:xfrm>
            <a:custGeom>
              <a:avLst/>
              <a:gdLst/>
              <a:ahLst/>
              <a:cxnLst/>
              <a:rect l="l" t="t" r="r" b="b"/>
              <a:pathLst>
                <a:path w="1854274" h="470636">
                  <a:moveTo>
                    <a:pt x="56081" y="0"/>
                  </a:moveTo>
                  <a:lnTo>
                    <a:pt x="1798193" y="0"/>
                  </a:lnTo>
                  <a:cubicBezTo>
                    <a:pt x="1813067" y="0"/>
                    <a:pt x="1827331" y="5909"/>
                    <a:pt x="1837848" y="16426"/>
                  </a:cubicBezTo>
                  <a:cubicBezTo>
                    <a:pt x="1848366" y="26943"/>
                    <a:pt x="1854274" y="41208"/>
                    <a:pt x="1854274" y="56081"/>
                  </a:cubicBezTo>
                  <a:lnTo>
                    <a:pt x="1854274" y="414554"/>
                  </a:lnTo>
                  <a:cubicBezTo>
                    <a:pt x="1854274" y="445527"/>
                    <a:pt x="1829166" y="470636"/>
                    <a:pt x="1798193" y="470636"/>
                  </a:cubicBezTo>
                  <a:lnTo>
                    <a:pt x="56081" y="470636"/>
                  </a:lnTo>
                  <a:cubicBezTo>
                    <a:pt x="41208" y="470636"/>
                    <a:pt x="26943" y="464727"/>
                    <a:pt x="16426" y="454210"/>
                  </a:cubicBezTo>
                  <a:cubicBezTo>
                    <a:pt x="5909" y="443692"/>
                    <a:pt x="0" y="429428"/>
                    <a:pt x="0" y="414554"/>
                  </a:cubicBezTo>
                  <a:lnTo>
                    <a:pt x="0" y="56081"/>
                  </a:lnTo>
                  <a:cubicBezTo>
                    <a:pt x="0" y="25108"/>
                    <a:pt x="25108" y="0"/>
                    <a:pt x="56081" y="0"/>
                  </a:cubicBezTo>
                  <a:close/>
                </a:path>
              </a:pathLst>
            </a:custGeom>
            <a:solidFill>
              <a:srgbClr val="006C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23825"/>
              <a:ext cx="1854274" cy="594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lang="en-US" sz="3000" b="1" dirty="0">
                <a:solidFill>
                  <a:srgbClr val="FFFFF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endParaRPr>
            </a:p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🎯</a:t>
              </a:r>
              <a:r>
                <a:rPr lang="en-US" sz="3000" b="1" i="1" dirty="0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Target Market:</a:t>
              </a:r>
            </a:p>
            <a:p>
              <a:pPr marL="539754" lvl="1" indent="-269877" algn="l">
                <a:lnSpc>
                  <a:spcPts val="3500"/>
                </a:lnSpc>
                <a:buFont typeface="Arial"/>
                <a:buChar char="•"/>
              </a:pPr>
              <a:r>
                <a:rPr lang="en-US" sz="2500" i="1" dirty="0">
                  <a:solidFill>
                    <a:srgbClr val="FFFFFF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1.1 million International Students in U.S</a:t>
              </a:r>
            </a:p>
            <a:p>
              <a:pPr marL="539754" lvl="1" indent="-269877" algn="l">
                <a:lnSpc>
                  <a:spcPts val="3500"/>
                </a:lnSpc>
                <a:buFont typeface="Arial"/>
                <a:buChar char="•"/>
              </a:pPr>
              <a:r>
                <a:rPr lang="en-US" sz="2500" i="1" dirty="0">
                  <a:solidFill>
                    <a:srgbClr val="FFFFFF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300K+ Grad students off Campus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97780" y="3669374"/>
            <a:ext cx="7040448" cy="3338739"/>
            <a:chOff x="0" y="0"/>
            <a:chExt cx="1854274" cy="87933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854274" cy="879339"/>
            </a:xfrm>
            <a:custGeom>
              <a:avLst/>
              <a:gdLst/>
              <a:ahLst/>
              <a:cxnLst/>
              <a:rect l="l" t="t" r="r" b="b"/>
              <a:pathLst>
                <a:path w="1854274" h="879339">
                  <a:moveTo>
                    <a:pt x="56081" y="0"/>
                  </a:moveTo>
                  <a:lnTo>
                    <a:pt x="1798193" y="0"/>
                  </a:lnTo>
                  <a:cubicBezTo>
                    <a:pt x="1813067" y="0"/>
                    <a:pt x="1827331" y="5909"/>
                    <a:pt x="1837848" y="16426"/>
                  </a:cubicBezTo>
                  <a:cubicBezTo>
                    <a:pt x="1848366" y="26943"/>
                    <a:pt x="1854274" y="41208"/>
                    <a:pt x="1854274" y="56081"/>
                  </a:cubicBezTo>
                  <a:lnTo>
                    <a:pt x="1854274" y="823257"/>
                  </a:lnTo>
                  <a:cubicBezTo>
                    <a:pt x="1854274" y="854230"/>
                    <a:pt x="1829166" y="879339"/>
                    <a:pt x="1798193" y="879339"/>
                  </a:cubicBezTo>
                  <a:lnTo>
                    <a:pt x="56081" y="879339"/>
                  </a:lnTo>
                  <a:cubicBezTo>
                    <a:pt x="41208" y="879339"/>
                    <a:pt x="26943" y="873430"/>
                    <a:pt x="16426" y="862913"/>
                  </a:cubicBezTo>
                  <a:cubicBezTo>
                    <a:pt x="5909" y="852395"/>
                    <a:pt x="0" y="838131"/>
                    <a:pt x="0" y="823257"/>
                  </a:cubicBezTo>
                  <a:lnTo>
                    <a:pt x="0" y="56081"/>
                  </a:lnTo>
                  <a:cubicBezTo>
                    <a:pt x="0" y="25108"/>
                    <a:pt x="25108" y="0"/>
                    <a:pt x="56081" y="0"/>
                  </a:cubicBezTo>
                  <a:close/>
                </a:path>
              </a:pathLst>
            </a:custGeom>
            <a:solidFill>
              <a:srgbClr val="006C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23825"/>
              <a:ext cx="1854274" cy="1003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💡</a:t>
              </a:r>
              <a:r>
                <a:rPr lang="en-US" sz="3000" b="1" i="1" dirty="0">
                  <a:solidFill>
                    <a:srgbClr val="FFFFFF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White Space:</a:t>
              </a:r>
            </a:p>
            <a:p>
              <a:pPr marL="561344" lvl="1" indent="-280672" algn="l">
                <a:lnSpc>
                  <a:spcPts val="3640"/>
                </a:lnSpc>
                <a:buFont typeface="Arial"/>
                <a:buChar char="•"/>
              </a:pPr>
              <a:r>
                <a:rPr lang="en-US" sz="2600" i="1" dirty="0">
                  <a:solidFill>
                    <a:srgbClr val="FFFFFF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No competitor combines recipe discovery, ethnic grocery, and creator monetization.</a:t>
              </a:r>
            </a:p>
            <a:p>
              <a:pPr marL="561344" lvl="1" indent="-280672" algn="l">
                <a:lnSpc>
                  <a:spcPts val="3640"/>
                </a:lnSpc>
                <a:buFont typeface="Arial"/>
                <a:buChar char="•"/>
              </a:pPr>
              <a:r>
                <a:rPr lang="en-US" sz="2600" i="1" dirty="0">
                  <a:solidFill>
                    <a:srgbClr val="FFFFFF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First-mover advantage in the current fragmented market.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203851" y="7308167"/>
            <a:ext cx="6488906" cy="729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 dirty="0" err="1">
                <a:solidFill>
                  <a:srgbClr val="006C3F"/>
                </a:solidFill>
                <a:latin typeface="Recoleta 1 Bold"/>
                <a:ea typeface="Recoleta 1 Bold"/>
                <a:cs typeface="Recoleta 1 Bold"/>
                <a:sym typeface="Recoleta 1 Bold"/>
              </a:rPr>
              <a:t>ChowPal’s</a:t>
            </a:r>
            <a:r>
              <a:rPr lang="en-US" sz="4200" b="1" dirty="0">
                <a:solidFill>
                  <a:srgbClr val="006C3F"/>
                </a:solidFill>
                <a:latin typeface="Recoleta 1 Bold"/>
                <a:ea typeface="Recoleta 1 Bold"/>
                <a:cs typeface="Recoleta 1 Bold"/>
                <a:sym typeface="Recoleta 1 Bold"/>
              </a:rPr>
              <a:t> Opportunity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440</Words>
  <Application>Microsoft Macintosh PowerPoint</Application>
  <PresentationFormat>Custom</PresentationFormat>
  <Paragraphs>78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Recoleta 1 Bold</vt:lpstr>
      <vt:lpstr>Aptos</vt:lpstr>
      <vt:lpstr>Calibri (MS) Bold Italics</vt:lpstr>
      <vt:lpstr>Arial</vt:lpstr>
      <vt:lpstr>Calibri (MS)</vt:lpstr>
      <vt:lpstr>Canva Sans Bold Italics</vt:lpstr>
      <vt:lpstr>Calibri (MS) Bold</vt:lpstr>
      <vt:lpstr>Recoleta 1</vt:lpstr>
      <vt:lpstr>Calibri (MS) Italics</vt:lpstr>
      <vt:lpstr>Recoleta 2 Bold</vt:lpstr>
      <vt:lpstr>Canva Sans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paragraph text</dc:title>
  <dc:creator>Prakriti Mishra</dc:creator>
  <cp:lastModifiedBy>Shamsheer Hussain Syed</cp:lastModifiedBy>
  <cp:revision>6</cp:revision>
  <dcterms:created xsi:type="dcterms:W3CDTF">2006-08-16T00:00:00Z</dcterms:created>
  <dcterms:modified xsi:type="dcterms:W3CDTF">2025-12-29T00:54:47Z</dcterms:modified>
  <dc:identifier>DAG3BD2sZmo</dc:identifier>
</cp:coreProperties>
</file>